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8" r:id="rId4"/>
    <p:sldId id="274" r:id="rId5"/>
    <p:sldId id="262" r:id="rId6"/>
    <p:sldId id="271" r:id="rId7"/>
    <p:sldId id="272" r:id="rId8"/>
    <p:sldId id="285" r:id="rId9"/>
    <p:sldId id="283" r:id="rId10"/>
    <p:sldId id="266" r:id="rId11"/>
    <p:sldId id="273" r:id="rId12"/>
    <p:sldId id="286" r:id="rId13"/>
    <p:sldId id="284" r:id="rId14"/>
    <p:sldId id="275" r:id="rId15"/>
    <p:sldId id="287" r:id="rId16"/>
    <p:sldId id="277" r:id="rId17"/>
    <p:sldId id="282" r:id="rId18"/>
    <p:sldId id="278" r:id="rId19"/>
    <p:sldId id="279" r:id="rId20"/>
    <p:sldId id="281" r:id="rId21"/>
    <p:sldId id="257" r:id="rId22"/>
    <p:sldId id="288" r:id="rId2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156734"/>
    <a:srgbClr val="EC821C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6511" autoAdjust="0"/>
  </p:normalViewPr>
  <p:slideViewPr>
    <p:cSldViewPr>
      <p:cViewPr varScale="1">
        <p:scale>
          <a:sx n="75" d="100"/>
          <a:sy n="75" d="100"/>
        </p:scale>
        <p:origin x="-3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A0E940F-9D54-4540-9F07-B21AA666B98D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1DBEE5A-D024-4EB1-8E5E-4306FF592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429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48B13E-6120-4FD8-B24A-803C6861A802}" type="datetimeFigureOut">
              <a:rPr lang="en-US"/>
              <a:pPr>
                <a:defRPr/>
              </a:pPr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75F6492-8B0F-41AD-B572-E6B49AFB3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6982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27FC7A-4538-481D-B19D-3D291EC2E51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6492-8B0F-41AD-B572-E6B49AFB3FA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2194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6492-8B0F-41AD-B572-E6B49AFB3FA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2194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Shaded groups represent</a:t>
            </a:r>
            <a:r>
              <a:rPr lang="en-US" baseline="0" dirty="0" smtClean="0"/>
              <a:t> 65-75% of the farmers in </a:t>
            </a:r>
            <a:r>
              <a:rPr lang="en-US" baseline="0" smtClean="0"/>
              <a:t>their area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6492-8B0F-41AD-B572-E6B49AFB3FA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5588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Sequences of steps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Fencing before residue</a:t>
            </a:r>
            <a:r>
              <a:rPr lang="en-US" baseline="0" dirty="0" smtClean="0"/>
              <a:t> management in the field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Feeding and higher production current livestock before increasing animal numbers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Return on investment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Short term: water harvesting, vegetables, niche crops, animal products, processing of crop and animal products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Long term: soil fertility build-up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Use short-term returns to finance investment for longer term improvements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F6492-8B0F-41AD-B572-E6B49AFB3FA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581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2327275" y="5988050"/>
            <a:ext cx="3943350" cy="606425"/>
            <a:chOff x="2762252" y="6096000"/>
            <a:chExt cx="3943348" cy="605913"/>
          </a:xfrm>
        </p:grpSpPr>
        <p:pic>
          <p:nvPicPr>
            <p:cNvPr id="5" name="Picture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7440" y="6229915"/>
              <a:ext cx="1108160" cy="338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276539"/>
              <a:ext cx="1561392" cy="244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2" y="6096000"/>
              <a:ext cx="511263" cy="60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02542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8147248" cy="4392488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400"/>
            </a:lvl1pPr>
            <a:lvl2pPr marL="639763" indent="-228600">
              <a:buClr>
                <a:srgbClr val="EC821C"/>
              </a:buClr>
              <a:buFont typeface="Arial" pitchFamily="34" charset="0"/>
              <a:buChar char="•"/>
              <a:defRPr sz="2000"/>
            </a:lvl2pPr>
            <a:lvl3pPr marL="1004888" indent="-228600">
              <a:buClr>
                <a:srgbClr val="EC821C"/>
              </a:buClr>
              <a:buFont typeface="Courier New" pitchFamily="49" charset="0"/>
              <a:buChar char="o"/>
              <a:defRPr sz="1800"/>
            </a:lvl3pPr>
            <a:lvl4pPr marL="1279525" indent="-228600">
              <a:buClr>
                <a:srgbClr val="EC821C"/>
              </a:buClr>
              <a:buFont typeface="Wingdings" pitchFamily="2" charset="2"/>
              <a:buChar char="ü"/>
              <a:defRPr sz="1600"/>
            </a:lvl4pPr>
            <a:lvl5pPr marL="1554163" indent="-228600">
              <a:buClr>
                <a:srgbClr val="EC821C"/>
              </a:buClr>
              <a:buFont typeface="Wingdings" pitchFamily="2" charset="2"/>
              <a:buChar char="Ø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196752"/>
            <a:ext cx="8147248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8276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270390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xmlns="" val="295954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10600" y="6400800"/>
            <a:ext cx="6096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B2D1550-A918-4705-BEB5-A5D2DD3F15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70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1909763"/>
            <a:ext cx="9144000" cy="1138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solidFill>
                  <a:srgbClr val="156734"/>
                </a:solidFill>
                <a:latin typeface="+mn-lt"/>
                <a:cs typeface="+mn-cs"/>
              </a:rPr>
              <a:t>Africa Research in Sustainable Intensification for the Next Generation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156734"/>
                </a:solidFill>
                <a:latin typeface="+mn-lt"/>
                <a:cs typeface="+mn-cs"/>
              </a:rPr>
              <a:t>africa-rising.net</a:t>
            </a:r>
            <a:endParaRPr lang="en-US" sz="4400" b="1" i="1" dirty="0">
              <a:solidFill>
                <a:srgbClr val="156734"/>
              </a:solidFill>
              <a:latin typeface="+mn-lt"/>
              <a:cs typeface="+mn-cs"/>
            </a:endParaRP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02213"/>
            <a:ext cx="5638800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70425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6216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8738"/>
            <a:ext cx="91440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6" r:id="rId2"/>
    <p:sldLayoutId id="2147483677" r:id="rId3"/>
    <p:sldLayoutId id="2147483678" r:id="rId4"/>
    <p:sldLayoutId id="2147483681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187624" y="1752600"/>
            <a:ext cx="6912768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3600" b="1" dirty="0" smtClean="0"/>
              <a:t>Farming systems analysis</a:t>
            </a:r>
          </a:p>
          <a:p>
            <a:r>
              <a:rPr lang="en-GB" sz="2800" b="1" dirty="0" smtClean="0"/>
              <a:t>Ghana and Mali</a:t>
            </a:r>
            <a:endParaRPr lang="en-US" sz="2800" b="1" dirty="0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1691681" y="3581400"/>
            <a:ext cx="5904656" cy="1219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Bamako, February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, 2014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741934" y="5013176"/>
            <a:ext cx="7776863" cy="49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143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56734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smtClean="0"/>
              <a:t>Wageningen University, IITA, ICRISAT, MSU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908720"/>
            <a:ext cx="8147248" cy="1143000"/>
          </a:xfrm>
        </p:spPr>
        <p:txBody>
          <a:bodyPr/>
          <a:lstStyle/>
          <a:p>
            <a:r>
              <a:rPr lang="en-US" dirty="0" smtClean="0"/>
              <a:t>                    Mali               Ghana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2564904"/>
            <a:ext cx="1249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Farm area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4005064"/>
            <a:ext cx="180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Livestock (TLU)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5661248"/>
            <a:ext cx="155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Persons/area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515" y="1530000"/>
            <a:ext cx="298299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516" y="3304800"/>
            <a:ext cx="2998761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515" y="5047200"/>
            <a:ext cx="299968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12000"/>
            <a:ext cx="3017396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9200" y="3276000"/>
            <a:ext cx="298710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5459" y="5022000"/>
            <a:ext cx="297674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616800"/>
            <a:ext cx="561662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</a:t>
            </a:r>
            <a:r>
              <a:rPr lang="en-US" sz="1100" dirty="0" err="1" smtClean="0"/>
              <a:t>Koutiala</a:t>
            </a:r>
            <a:r>
              <a:rPr lang="en-US" sz="1100" dirty="0" smtClean="0"/>
              <a:t>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1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2              North          Upper West     Upper East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4869160"/>
            <a:ext cx="561662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</a:t>
            </a:r>
            <a:r>
              <a:rPr lang="en-US" sz="1100" dirty="0" err="1" smtClean="0"/>
              <a:t>Koutiala</a:t>
            </a:r>
            <a:r>
              <a:rPr lang="en-US" sz="1100" dirty="0" smtClean="0"/>
              <a:t>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1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2              North          Upper West     Upper East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3095382"/>
            <a:ext cx="561662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</a:t>
            </a:r>
            <a:r>
              <a:rPr lang="en-US" sz="1100" dirty="0" err="1" smtClean="0"/>
              <a:t>Koutiala</a:t>
            </a:r>
            <a:r>
              <a:rPr lang="en-US" sz="1100" dirty="0" smtClean="0"/>
              <a:t>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1             </a:t>
            </a:r>
            <a:r>
              <a:rPr lang="en-US" sz="1100" dirty="0" err="1" smtClean="0"/>
              <a:t>Boug</a:t>
            </a:r>
            <a:r>
              <a:rPr lang="en-US" sz="1100" dirty="0" smtClean="0"/>
              <a:t> 2              North          Upper West     Upper East</a:t>
            </a:r>
            <a:endParaRPr lang="en-US" sz="1100" dirty="0"/>
          </a:p>
        </p:txBody>
      </p:sp>
      <p:grpSp>
        <p:nvGrpSpPr>
          <p:cNvPr id="5" name="Group 4"/>
          <p:cNvGrpSpPr/>
          <p:nvPr/>
        </p:nvGrpSpPr>
        <p:grpSpPr>
          <a:xfrm>
            <a:off x="3024000" y="1556792"/>
            <a:ext cx="5148400" cy="5112568"/>
            <a:chOff x="3024000" y="1556792"/>
            <a:chExt cx="5148400" cy="5112568"/>
          </a:xfrm>
        </p:grpSpPr>
        <p:sp>
          <p:nvSpPr>
            <p:cNvPr id="4" name="Rectangle 3"/>
            <p:cNvSpPr/>
            <p:nvPr/>
          </p:nvSpPr>
          <p:spPr>
            <a:xfrm>
              <a:off x="5850000" y="1556792"/>
              <a:ext cx="360000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50800" y="1556792"/>
              <a:ext cx="360000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668344" y="1556792"/>
              <a:ext cx="504056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24000" y="1556792"/>
              <a:ext cx="396000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15960" y="1556792"/>
              <a:ext cx="396000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813200" y="1556792"/>
              <a:ext cx="396000" cy="5112568"/>
            </a:xfrm>
            <a:prstGeom prst="rect">
              <a:avLst/>
            </a:prstGeom>
            <a:solidFill>
              <a:schemeClr val="bg1">
                <a:lumMod val="50000"/>
                <a:alpha val="36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08243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Income sources Ghana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3810" y="1902679"/>
            <a:ext cx="4870438" cy="498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60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Food insecurity Ghana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4275" y="2204864"/>
            <a:ext cx="6773863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994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Example farm in model (Ghana)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 b="43540"/>
          <a:stretch/>
        </p:blipFill>
        <p:spPr bwMode="auto">
          <a:xfrm>
            <a:off x="300538" y="1916832"/>
            <a:ext cx="6858000" cy="484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03955"/>
            <a:ext cx="68580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68580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1043608" y="3573016"/>
            <a:ext cx="1944216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46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" y="-40885"/>
            <a:ext cx="5903670" cy="418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5575" y="2622362"/>
            <a:ext cx="5948425" cy="423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al 3"/>
          <p:cNvSpPr/>
          <p:nvPr/>
        </p:nvSpPr>
        <p:spPr>
          <a:xfrm>
            <a:off x="4644008" y="4293096"/>
            <a:ext cx="288032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al 8"/>
          <p:cNvSpPr/>
          <p:nvPr/>
        </p:nvSpPr>
        <p:spPr>
          <a:xfrm>
            <a:off x="5724128" y="4692983"/>
            <a:ext cx="288032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al 9"/>
          <p:cNvSpPr/>
          <p:nvPr/>
        </p:nvSpPr>
        <p:spPr>
          <a:xfrm>
            <a:off x="4796408" y="3789040"/>
            <a:ext cx="288032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al 10"/>
          <p:cNvSpPr/>
          <p:nvPr/>
        </p:nvSpPr>
        <p:spPr>
          <a:xfrm>
            <a:off x="7380312" y="4845383"/>
            <a:ext cx="288032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27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Exploration of system alternatives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3" y="2348880"/>
            <a:ext cx="4636946" cy="349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2528" y="2378720"/>
            <a:ext cx="4211960" cy="333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949280"/>
            <a:ext cx="6530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56734"/>
                </a:solidFill>
              </a:rPr>
              <a:t>Green = reconfiguration of the original farm components</a:t>
            </a:r>
          </a:p>
          <a:p>
            <a:r>
              <a:rPr lang="en-US" dirty="0" smtClean="0">
                <a:solidFill>
                  <a:srgbClr val="EC821C"/>
                </a:solidFill>
              </a:rPr>
              <a:t>Orange = after adding Maize + Soybean and Maize + Cowpea</a:t>
            </a:r>
          </a:p>
        </p:txBody>
      </p:sp>
    </p:spTree>
    <p:extLst>
      <p:ext uri="{BB962C8B-B14F-4D97-AF65-F5344CB8AC3E}">
        <p14:creationId xmlns:p14="http://schemas.microsoft.com/office/powerpoint/2010/main" xmlns="" val="41934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Entry points at system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78488"/>
            <a:ext cx="5184576" cy="488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387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Entry points at system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1404" y="2129841"/>
            <a:ext cx="6092924" cy="446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49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Sustainable development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4877" y="1986078"/>
            <a:ext cx="7491539" cy="4323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51041" y="6525344"/>
            <a:ext cx="272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Source: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www.thenaturalstep.org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0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Continue and underpin the evaluation of entry points</a:t>
            </a:r>
          </a:p>
          <a:p>
            <a:endParaRPr lang="en-US" dirty="0" smtClean="0"/>
          </a:p>
          <a:p>
            <a:r>
              <a:rPr lang="en-US" dirty="0" smtClean="0"/>
              <a:t>Compare findings between countries, incl. Tanzania and Malawi</a:t>
            </a:r>
          </a:p>
          <a:p>
            <a:endParaRPr lang="en-US" dirty="0" smtClean="0"/>
          </a:p>
          <a:p>
            <a:r>
              <a:rPr lang="en-US" dirty="0" smtClean="0"/>
              <a:t>Strengthen relations </a:t>
            </a:r>
            <a:r>
              <a:rPr lang="en-US" dirty="0"/>
              <a:t>with farmer- and community-oriented, on-farm and station </a:t>
            </a:r>
            <a:r>
              <a:rPr lang="en-US" dirty="0" smtClean="0"/>
              <a:t>research</a:t>
            </a:r>
          </a:p>
          <a:p>
            <a:endParaRPr lang="en-US" dirty="0" smtClean="0"/>
          </a:p>
          <a:p>
            <a:r>
              <a:rPr lang="en-US" dirty="0" smtClean="0"/>
              <a:t>Plans for continuation of systems analysis with two PhD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3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Placeholder 2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Introduction</a:t>
            </a: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457200" y="2342728"/>
            <a:ext cx="7772400" cy="45426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/>
              <a:t>Entry points for sustainable intensification: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Farm components: crop and animal yield gaps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Farm yield gaps: configurations of components and inputs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Interactions with social-ecological and economic environment: networks, markets, resources</a:t>
            </a:r>
          </a:p>
          <a:p>
            <a:endParaRPr lang="en-US" sz="2400" dirty="0"/>
          </a:p>
          <a:p>
            <a:r>
              <a:rPr lang="en-US" sz="2400" dirty="0" smtClean="0"/>
              <a:t>Integrated farming systems analysis needed: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Context-specific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On-farm testing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Embedded in communities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8736" y="3419640"/>
            <a:ext cx="4663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i="1" dirty="0" smtClean="0">
                <a:solidFill>
                  <a:srgbClr val="156734"/>
                </a:solidFill>
              </a:rPr>
              <a:t>Thank you for your attention</a:t>
            </a:r>
          </a:p>
          <a:p>
            <a:pPr algn="ctr"/>
            <a:r>
              <a:rPr lang="en-GB" sz="2000" i="1" u="sng" dirty="0" smtClean="0">
                <a:solidFill>
                  <a:srgbClr val="156734"/>
                </a:solidFill>
              </a:rPr>
              <a:t>jeroen.groot@wur.nl</a:t>
            </a:r>
            <a:endParaRPr lang="en-GB" sz="2000" i="1" u="sng" dirty="0">
              <a:solidFill>
                <a:srgbClr val="15673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Sustainable development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5760640" cy="45061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51041" y="6525344"/>
            <a:ext cx="272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Source: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www.thenaturalstep.org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0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Placeholder 2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Introduction</a:t>
            </a: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457200" y="2342728"/>
            <a:ext cx="7772400" cy="45426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/>
              <a:t>Relations with farmer- and community-oriented, on-farm and on-station research:</a:t>
            </a:r>
          </a:p>
          <a:p>
            <a:pPr lvl="1"/>
            <a:r>
              <a:rPr lang="en-US" dirty="0"/>
              <a:t>Basket of technologies: local research on crops, animals, etc.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Quantification of input-output relations</a:t>
            </a:r>
          </a:p>
          <a:p>
            <a:pPr lvl="1"/>
            <a:r>
              <a:rPr lang="en-US" sz="2000" dirty="0" smtClean="0"/>
              <a:t>Engage in an inform stakeholder / community discussions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7107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2535358" y="2276872"/>
            <a:ext cx="1409220" cy="598257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Survey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5358" y="3970805"/>
            <a:ext cx="1409220" cy="598257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Rapid </a:t>
            </a:r>
            <a:r>
              <a:rPr lang="en-US" sz="1600" dirty="0" err="1" smtClean="0">
                <a:solidFill>
                  <a:schemeClr val="tx1"/>
                </a:solidFill>
              </a:rPr>
              <a:t>characteriz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35358" y="5182683"/>
            <a:ext cx="1409220" cy="598257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Detailed description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58097" y="5182683"/>
            <a:ext cx="1409220" cy="598257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Exploration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innovations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76650" y="3983014"/>
            <a:ext cx="1409220" cy="598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Functional typology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76650" y="2289082"/>
            <a:ext cx="1409220" cy="598257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Structural typology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58097" y="3970805"/>
            <a:ext cx="1409220" cy="598257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Systems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(re)design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>
            <a:stCxn id="33" idx="1"/>
            <a:endCxn id="38" idx="3"/>
          </p:cNvCxnSpPr>
          <p:nvPr/>
        </p:nvCxnSpPr>
        <p:spPr>
          <a:xfrm flipH="1">
            <a:off x="1985870" y="2576001"/>
            <a:ext cx="549488" cy="1221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4" idx="1"/>
            <a:endCxn id="37" idx="3"/>
          </p:cNvCxnSpPr>
          <p:nvPr/>
        </p:nvCxnSpPr>
        <p:spPr>
          <a:xfrm flipH="1">
            <a:off x="1985870" y="4269934"/>
            <a:ext cx="549488" cy="1221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4" idx="2"/>
            <a:endCxn id="35" idx="0"/>
          </p:cNvCxnSpPr>
          <p:nvPr/>
        </p:nvCxnSpPr>
        <p:spPr>
          <a:xfrm>
            <a:off x="3239968" y="4569062"/>
            <a:ext cx="0" cy="61362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>
            <a:stCxn id="35" idx="2"/>
            <a:endCxn id="36" idx="2"/>
          </p:cNvCxnSpPr>
          <p:nvPr/>
        </p:nvCxnSpPr>
        <p:spPr>
          <a:xfrm rot="16200000" flipH="1">
            <a:off x="4402009" y="4619571"/>
            <a:ext cx="11110" cy="2322739"/>
          </a:xfrm>
          <a:prstGeom prst="curvedConnector3">
            <a:avLst>
              <a:gd name="adj1" fmla="val 8837441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6" idx="0"/>
            <a:endCxn id="39" idx="2"/>
          </p:cNvCxnSpPr>
          <p:nvPr/>
        </p:nvCxnSpPr>
        <p:spPr>
          <a:xfrm flipV="1">
            <a:off x="5562708" y="4569062"/>
            <a:ext cx="0" cy="61362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858097" y="2289082"/>
            <a:ext cx="1409220" cy="598257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Extrapolation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76650" y="5188238"/>
            <a:ext cx="1409220" cy="598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Farm diagnoses</a:t>
            </a:r>
            <a:endParaRPr lang="en-US" sz="1600" dirty="0">
              <a:solidFill>
                <a:srgbClr val="008000"/>
              </a:solidFill>
            </a:endParaRPr>
          </a:p>
        </p:txBody>
      </p:sp>
      <p:cxnSp>
        <p:nvCxnSpPr>
          <p:cNvPr id="50" name="Straight Arrow Connector 49"/>
          <p:cNvCxnSpPr>
            <a:stCxn id="35" idx="1"/>
            <a:endCxn id="49" idx="3"/>
          </p:cNvCxnSpPr>
          <p:nvPr/>
        </p:nvCxnSpPr>
        <p:spPr>
          <a:xfrm flipH="1">
            <a:off x="1985870" y="5481812"/>
            <a:ext cx="549488" cy="555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284584" y="5487367"/>
            <a:ext cx="550604" cy="1221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835188" y="5200448"/>
            <a:ext cx="1409220" cy="598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Tradeoff analysis</a:t>
            </a:r>
            <a:endParaRPr lang="en-US" sz="1600" dirty="0">
              <a:solidFill>
                <a:srgbClr val="00800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6284584" y="4257724"/>
            <a:ext cx="550604" cy="1221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835188" y="3970805"/>
            <a:ext cx="1409220" cy="598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Farm innovations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55" name="Down Arrow 54"/>
          <p:cNvSpPr/>
          <p:nvPr/>
        </p:nvSpPr>
        <p:spPr>
          <a:xfrm>
            <a:off x="2535358" y="3471867"/>
            <a:ext cx="344168" cy="424838"/>
          </a:xfrm>
          <a:prstGeom prst="downArrow">
            <a:avLst/>
          </a:prstGeom>
          <a:solidFill>
            <a:srgbClr val="FFC000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6284584" y="2576001"/>
            <a:ext cx="550604" cy="12210"/>
          </a:xfrm>
          <a:prstGeom prst="straightConnector1">
            <a:avLst/>
          </a:prstGeom>
          <a:ln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835188" y="2289082"/>
            <a:ext cx="1409220" cy="598257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Potential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impact</a:t>
            </a:r>
            <a:endParaRPr lang="en-US" sz="1600" dirty="0">
              <a:solidFill>
                <a:srgbClr val="008000"/>
              </a:solidFill>
            </a:endParaRPr>
          </a:p>
        </p:txBody>
      </p:sp>
      <p:cxnSp>
        <p:nvCxnSpPr>
          <p:cNvPr id="58" name="Straight Arrow Connector 57"/>
          <p:cNvCxnSpPr>
            <a:stCxn id="33" idx="2"/>
            <a:endCxn id="34" idx="0"/>
          </p:cNvCxnSpPr>
          <p:nvPr/>
        </p:nvCxnSpPr>
        <p:spPr>
          <a:xfrm>
            <a:off x="3239968" y="2875129"/>
            <a:ext cx="0" cy="1095675"/>
          </a:xfrm>
          <a:prstGeom prst="straightConnector1">
            <a:avLst/>
          </a:prstGeom>
          <a:ln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9" idx="0"/>
            <a:endCxn id="45" idx="2"/>
          </p:cNvCxnSpPr>
          <p:nvPr/>
        </p:nvCxnSpPr>
        <p:spPr>
          <a:xfrm flipV="1">
            <a:off x="5562708" y="2887339"/>
            <a:ext cx="0" cy="1083466"/>
          </a:xfrm>
          <a:prstGeom prst="straightConnector1">
            <a:avLst/>
          </a:prstGeom>
          <a:ln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>
            <a:stCxn id="39" idx="0"/>
            <a:endCxn id="34" idx="0"/>
          </p:cNvCxnSpPr>
          <p:nvPr/>
        </p:nvCxnSpPr>
        <p:spPr>
          <a:xfrm rot="16200000" flipV="1">
            <a:off x="4402009" y="2809435"/>
            <a:ext cx="11110" cy="2322739"/>
          </a:xfrm>
          <a:prstGeom prst="curvedConnector3">
            <a:avLst>
              <a:gd name="adj1" fmla="val 7849732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581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Ghana</a:t>
            </a:r>
          </a:p>
          <a:p>
            <a:pPr lvl="1"/>
            <a:r>
              <a:rPr lang="en-US" dirty="0" smtClean="0"/>
              <a:t>Northern, Upper West and Upper East</a:t>
            </a:r>
          </a:p>
          <a:p>
            <a:r>
              <a:rPr lang="en-US" dirty="0" smtClean="0"/>
              <a:t>Mali</a:t>
            </a:r>
          </a:p>
          <a:p>
            <a:pPr lvl="1"/>
            <a:r>
              <a:rPr lang="en-US" dirty="0" err="1" smtClean="0"/>
              <a:t>Bougouni</a:t>
            </a:r>
            <a:r>
              <a:rPr lang="en-US" dirty="0" smtClean="0"/>
              <a:t> and </a:t>
            </a:r>
            <a:r>
              <a:rPr lang="en-US" dirty="0" err="1" smtClean="0"/>
              <a:t>Koutiala</a:t>
            </a:r>
            <a:r>
              <a:rPr lang="en-US" dirty="0" smtClean="0"/>
              <a:t> with ICRISAT</a:t>
            </a:r>
          </a:p>
          <a:p>
            <a:pPr lvl="1"/>
            <a:endParaRPr lang="en-US" dirty="0"/>
          </a:p>
          <a:p>
            <a:r>
              <a:rPr lang="en-US" dirty="0"/>
              <a:t>Malawi</a:t>
            </a:r>
          </a:p>
          <a:p>
            <a:pPr lvl="1"/>
            <a:r>
              <a:rPr lang="en-US" dirty="0" err="1"/>
              <a:t>Dedza</a:t>
            </a:r>
            <a:r>
              <a:rPr lang="en-US" dirty="0"/>
              <a:t> and </a:t>
            </a:r>
            <a:r>
              <a:rPr lang="en-US" dirty="0" err="1" smtClean="0"/>
              <a:t>Ntcheu</a:t>
            </a:r>
            <a:r>
              <a:rPr lang="en-US" dirty="0" smtClean="0"/>
              <a:t> with MSU</a:t>
            </a:r>
            <a:endParaRPr lang="en-US" dirty="0"/>
          </a:p>
          <a:p>
            <a:r>
              <a:rPr lang="en-US" dirty="0"/>
              <a:t>Tanzania</a:t>
            </a:r>
          </a:p>
          <a:p>
            <a:pPr lvl="1"/>
            <a:r>
              <a:rPr lang="en-US" dirty="0" err="1"/>
              <a:t>Babati</a:t>
            </a:r>
            <a:r>
              <a:rPr lang="en-US" dirty="0"/>
              <a:t> and </a:t>
            </a:r>
            <a:r>
              <a:rPr lang="en-US" dirty="0" err="1"/>
              <a:t>Kongwa</a:t>
            </a:r>
            <a:r>
              <a:rPr lang="en-US" dirty="0"/>
              <a:t> &amp; </a:t>
            </a:r>
            <a:r>
              <a:rPr lang="en-US" dirty="0" err="1"/>
              <a:t>Kiketo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92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Villages in </a:t>
            </a:r>
            <a:r>
              <a:rPr lang="en-US" dirty="0" err="1" smtClean="0"/>
              <a:t>Koutiala</a:t>
            </a:r>
            <a:r>
              <a:rPr lang="en-US" dirty="0" smtClean="0"/>
              <a:t> and </a:t>
            </a:r>
            <a:r>
              <a:rPr lang="en-US" dirty="0" err="1" smtClean="0"/>
              <a:t>Bougouni</a:t>
            </a:r>
            <a:r>
              <a:rPr lang="en-US" dirty="0" smtClean="0"/>
              <a:t> districts</a:t>
            </a:r>
          </a:p>
          <a:p>
            <a:r>
              <a:rPr lang="en-US" dirty="0" smtClean="0"/>
              <a:t>Three different groupings in total</a:t>
            </a:r>
          </a:p>
          <a:p>
            <a:endParaRPr lang="en-US" dirty="0" smtClean="0"/>
          </a:p>
          <a:p>
            <a:r>
              <a:rPr lang="en-US" dirty="0" smtClean="0"/>
              <a:t>Farmer types grouped on basis of:</a:t>
            </a:r>
          </a:p>
          <a:p>
            <a:pPr lvl="1"/>
            <a:r>
              <a:rPr lang="en-US" dirty="0" smtClean="0"/>
              <a:t>Livestock numbers: tropical livestock units, TLU</a:t>
            </a:r>
          </a:p>
          <a:p>
            <a:pPr lvl="1"/>
            <a:r>
              <a:rPr lang="en-US" dirty="0" smtClean="0"/>
              <a:t>(Active) farm family members</a:t>
            </a:r>
          </a:p>
          <a:p>
            <a:pPr lvl="1"/>
            <a:r>
              <a:rPr lang="en-US" dirty="0" smtClean="0"/>
              <a:t>Farm area, and fallow area for </a:t>
            </a:r>
            <a:r>
              <a:rPr lang="en-US" dirty="0" err="1" smtClean="0"/>
              <a:t>Bougouni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Mali typology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096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Mali typology (example </a:t>
            </a:r>
            <a:r>
              <a:rPr lang="en-US" dirty="0" err="1" smtClean="0"/>
              <a:t>Koutiala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08322" y="6525344"/>
            <a:ext cx="1472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Falconnier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2013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3429000"/>
            <a:ext cx="914400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TLU</a:t>
            </a:r>
          </a:p>
          <a:p>
            <a:pPr algn="ctr"/>
            <a:r>
              <a:rPr lang="en-US" dirty="0" smtClean="0"/>
              <a:t>&gt;21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71600" y="2780928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yes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1600" y="4509120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no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48264" y="2636912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1:</a:t>
            </a:r>
          </a:p>
          <a:p>
            <a:pPr algn="ctr"/>
            <a:r>
              <a:rPr lang="en-US" dirty="0" smtClean="0"/>
              <a:t>Large, high TLU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7" idx="3"/>
            <a:endCxn id="10" idx="1"/>
          </p:cNvCxnSpPr>
          <p:nvPr/>
        </p:nvCxnSpPr>
        <p:spPr>
          <a:xfrm>
            <a:off x="1886000" y="2960948"/>
            <a:ext cx="50622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  <a:endCxn id="7" idx="2"/>
          </p:cNvCxnSpPr>
          <p:nvPr/>
        </p:nvCxnSpPr>
        <p:spPr>
          <a:xfrm flipV="1">
            <a:off x="1093912" y="3140968"/>
            <a:ext cx="334888" cy="74523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6" idx="3"/>
            <a:endCxn id="8" idx="0"/>
          </p:cNvCxnSpPr>
          <p:nvPr/>
        </p:nvCxnSpPr>
        <p:spPr>
          <a:xfrm>
            <a:off x="1093912" y="3886200"/>
            <a:ext cx="334888" cy="62292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123728" y="4221088"/>
            <a:ext cx="914400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Actives</a:t>
            </a:r>
          </a:p>
          <a:p>
            <a:pPr algn="ctr"/>
            <a:r>
              <a:rPr lang="en-US" dirty="0" smtClean="0"/>
              <a:t>&gt;9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915816" y="3717032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yes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15816" y="5301208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no</a:t>
            </a:r>
            <a:endParaRPr lang="en-US" dirty="0">
              <a:solidFill>
                <a:srgbClr val="7F7F7F"/>
              </a:solidFill>
            </a:endParaRPr>
          </a:p>
        </p:txBody>
      </p:sp>
      <p:cxnSp>
        <p:nvCxnSpPr>
          <p:cNvPr id="21" name="Elbow Connector 20"/>
          <p:cNvCxnSpPr>
            <a:stCxn id="18" idx="3"/>
            <a:endCxn id="19" idx="2"/>
          </p:cNvCxnSpPr>
          <p:nvPr/>
        </p:nvCxnSpPr>
        <p:spPr>
          <a:xfrm flipV="1">
            <a:off x="3038128" y="4077072"/>
            <a:ext cx="334888" cy="60121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8" idx="3"/>
            <a:endCxn id="20" idx="0"/>
          </p:cNvCxnSpPr>
          <p:nvPr/>
        </p:nvCxnSpPr>
        <p:spPr>
          <a:xfrm>
            <a:off x="3038128" y="4678288"/>
            <a:ext cx="334888" cy="62292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948264" y="3573016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2:</a:t>
            </a:r>
          </a:p>
          <a:p>
            <a:pPr algn="ctr"/>
            <a:r>
              <a:rPr lang="en-US" dirty="0" smtClean="0"/>
              <a:t>Large, avg. TLU 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19" idx="3"/>
            <a:endCxn id="25" idx="1"/>
          </p:cNvCxnSpPr>
          <p:nvPr/>
        </p:nvCxnSpPr>
        <p:spPr>
          <a:xfrm>
            <a:off x="3830216" y="3897052"/>
            <a:ext cx="3118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017640" y="4509120"/>
            <a:ext cx="914400" cy="194421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Land</a:t>
            </a:r>
          </a:p>
          <a:p>
            <a:pPr algn="ctr"/>
            <a:r>
              <a:rPr lang="en-US" dirty="0" smtClean="0"/>
              <a:t>&gt;5.8</a:t>
            </a:r>
          </a:p>
          <a:p>
            <a:pPr algn="ctr"/>
            <a:r>
              <a:rPr lang="en-US" dirty="0" smtClean="0"/>
              <a:t>Tools</a:t>
            </a:r>
          </a:p>
          <a:p>
            <a:pPr algn="ctr"/>
            <a:r>
              <a:rPr lang="en-US" dirty="0" smtClean="0"/>
              <a:t>&gt;2</a:t>
            </a:r>
          </a:p>
          <a:p>
            <a:pPr algn="ctr"/>
            <a:r>
              <a:rPr lang="en-US" dirty="0" smtClean="0"/>
              <a:t>TLU</a:t>
            </a:r>
          </a:p>
          <a:p>
            <a:pPr algn="ctr"/>
            <a:r>
              <a:rPr lang="en-US" dirty="0" smtClean="0"/>
              <a:t>&gt;2.2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5148064" y="4653136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yes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148064" y="5805264"/>
            <a:ext cx="914400" cy="3600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no</a:t>
            </a:r>
            <a:endParaRPr lang="en-US" dirty="0">
              <a:solidFill>
                <a:srgbClr val="7F7F7F"/>
              </a:solidFill>
            </a:endParaRPr>
          </a:p>
        </p:txBody>
      </p:sp>
      <p:cxnSp>
        <p:nvCxnSpPr>
          <p:cNvPr id="35" name="Elbow Connector 34"/>
          <p:cNvCxnSpPr>
            <a:stCxn id="29" idx="3"/>
            <a:endCxn id="33" idx="2"/>
          </p:cNvCxnSpPr>
          <p:nvPr/>
        </p:nvCxnSpPr>
        <p:spPr>
          <a:xfrm flipV="1">
            <a:off x="4932040" y="5013176"/>
            <a:ext cx="673224" cy="46805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29" idx="3"/>
            <a:endCxn id="34" idx="0"/>
          </p:cNvCxnSpPr>
          <p:nvPr/>
        </p:nvCxnSpPr>
        <p:spPr>
          <a:xfrm>
            <a:off x="4932040" y="5481228"/>
            <a:ext cx="673224" cy="32403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6948264" y="4509120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3:</a:t>
            </a:r>
          </a:p>
          <a:p>
            <a:pPr algn="ctr"/>
            <a:r>
              <a:rPr lang="en-US" dirty="0" smtClean="0"/>
              <a:t>Medium sized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33" idx="3"/>
            <a:endCxn id="40" idx="1"/>
          </p:cNvCxnSpPr>
          <p:nvPr/>
        </p:nvCxnSpPr>
        <p:spPr>
          <a:xfrm>
            <a:off x="6062464" y="4833156"/>
            <a:ext cx="8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948264" y="5661248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4:</a:t>
            </a:r>
          </a:p>
          <a:p>
            <a:pPr algn="ctr"/>
            <a:r>
              <a:rPr lang="en-US" dirty="0" smtClean="0"/>
              <a:t>Small sized farms</a:t>
            </a:r>
            <a:endParaRPr lang="en-US" dirty="0"/>
          </a:p>
        </p:txBody>
      </p:sp>
      <p:cxnSp>
        <p:nvCxnSpPr>
          <p:cNvPr id="45" name="Straight Arrow Connector 44"/>
          <p:cNvCxnSpPr>
            <a:endCxn id="44" idx="1"/>
          </p:cNvCxnSpPr>
          <p:nvPr/>
        </p:nvCxnSpPr>
        <p:spPr>
          <a:xfrm>
            <a:off x="6062464" y="5985284"/>
            <a:ext cx="8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8" idx="3"/>
            <a:endCxn id="18" idx="1"/>
          </p:cNvCxnSpPr>
          <p:nvPr/>
        </p:nvCxnSpPr>
        <p:spPr>
          <a:xfrm flipV="1">
            <a:off x="1886000" y="4678288"/>
            <a:ext cx="237728" cy="10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0" idx="3"/>
            <a:endCxn id="29" idx="1"/>
          </p:cNvCxnSpPr>
          <p:nvPr/>
        </p:nvCxnSpPr>
        <p:spPr>
          <a:xfrm>
            <a:off x="3830216" y="5481228"/>
            <a:ext cx="1874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2041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3 regions (North, Upper West, Upper East)</a:t>
            </a:r>
          </a:p>
          <a:p>
            <a:r>
              <a:rPr lang="en-US" dirty="0" smtClean="0"/>
              <a:t>25 intervention communities</a:t>
            </a:r>
          </a:p>
          <a:p>
            <a:r>
              <a:rPr lang="en-US" dirty="0" smtClean="0"/>
              <a:t>80 HHs surveyed per region, grouping per region</a:t>
            </a:r>
          </a:p>
          <a:p>
            <a:endParaRPr lang="en-US" dirty="0" smtClean="0"/>
          </a:p>
          <a:p>
            <a:r>
              <a:rPr lang="en-US" dirty="0" smtClean="0"/>
              <a:t>Farmer types grouped on the basis of:</a:t>
            </a:r>
          </a:p>
          <a:p>
            <a:pPr lvl="1"/>
            <a:r>
              <a:rPr lang="en-US" dirty="0" smtClean="0"/>
              <a:t>Resource endowment (land, livestock, assets)</a:t>
            </a:r>
          </a:p>
          <a:p>
            <a:pPr lvl="1"/>
            <a:r>
              <a:rPr lang="en-US" dirty="0" smtClean="0"/>
              <a:t>Production orientation (subsistence, consumption, market)</a:t>
            </a:r>
          </a:p>
          <a:p>
            <a:pPr lvl="1"/>
            <a:r>
              <a:rPr lang="en-US" dirty="0" smtClean="0"/>
              <a:t>Source of income (on-farm vs. off-farm)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Ghana typology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113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Ghana typology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7504" y="3861048"/>
            <a:ext cx="1512168" cy="136815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Arable land</a:t>
            </a:r>
          </a:p>
          <a:p>
            <a:pPr algn="ctr"/>
            <a:r>
              <a:rPr lang="en-US" dirty="0" smtClean="0"/>
              <a:t>Livestock</a:t>
            </a:r>
          </a:p>
          <a:p>
            <a:pPr algn="ctr"/>
            <a:r>
              <a:rPr lang="en-US" dirty="0" smtClean="0"/>
              <a:t>HH size</a:t>
            </a:r>
          </a:p>
          <a:p>
            <a:pPr algn="ctr"/>
            <a:r>
              <a:rPr lang="en-US" dirty="0" smtClean="0"/>
              <a:t>Assets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504" y="2420888"/>
            <a:ext cx="1512168" cy="504056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Wealth</a:t>
            </a: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indicators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92280" y="2780928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1</a:t>
            </a:r>
          </a:p>
        </p:txBody>
      </p:sp>
      <p:sp>
        <p:nvSpPr>
          <p:cNvPr id="7" name="Rectangle 6"/>
          <p:cNvSpPr/>
          <p:nvPr/>
        </p:nvSpPr>
        <p:spPr>
          <a:xfrm>
            <a:off x="1763688" y="2420888"/>
            <a:ext cx="1512168" cy="504056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Resource</a:t>
            </a: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endowment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72" y="2420888"/>
            <a:ext cx="1512168" cy="504056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Production</a:t>
            </a: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orientation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6056" y="2420888"/>
            <a:ext cx="1512168" cy="504056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Source of</a:t>
            </a: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income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092280" y="3573016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2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92280" y="4365104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3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092280" y="5157192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4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092280" y="5949280"/>
            <a:ext cx="187220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63688" y="3429000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63688" y="4365104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63688" y="5301208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19872" y="3212976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Subsistence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419872" y="4077072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Consumption &gt; market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419872" y="4941168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Consumption = market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419872" y="5805264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Consumption &lt; market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76056" y="3212976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On-farm only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76056" y="4077072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On-farm</a:t>
            </a:r>
          </a:p>
          <a:p>
            <a:pPr algn="ctr"/>
            <a:r>
              <a:rPr lang="en-US" dirty="0" smtClean="0"/>
              <a:t>&gt; off-farm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076056" y="4941168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On-farm</a:t>
            </a:r>
          </a:p>
          <a:p>
            <a:pPr algn="ctr"/>
            <a:r>
              <a:rPr lang="en-US" dirty="0" smtClean="0"/>
              <a:t>= off-farm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076056" y="5805264"/>
            <a:ext cx="1512168" cy="6480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On-farm</a:t>
            </a:r>
          </a:p>
          <a:p>
            <a:pPr algn="ctr"/>
            <a:r>
              <a:rPr lang="en-US" dirty="0" smtClean="0"/>
              <a:t>&lt; off-farm</a:t>
            </a:r>
          </a:p>
        </p:txBody>
      </p:sp>
    </p:spTree>
    <p:extLst>
      <p:ext uri="{BB962C8B-B14F-4D97-AF65-F5344CB8AC3E}">
        <p14:creationId xmlns:p14="http://schemas.microsoft.com/office/powerpoint/2010/main" xmlns="" val="22179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ES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template_ESA</Template>
  <TotalTime>668</TotalTime>
  <Words>586</Words>
  <Application>Microsoft Office PowerPoint</Application>
  <PresentationFormat>On-screen Show (4:3)</PresentationFormat>
  <Paragraphs>162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Africa RISING presentations template_ESA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IT</cp:lastModifiedBy>
  <cp:revision>85</cp:revision>
  <cp:lastPrinted>2011-10-06T11:45:23Z</cp:lastPrinted>
  <dcterms:created xsi:type="dcterms:W3CDTF">2013-07-05T08:08:26Z</dcterms:created>
  <dcterms:modified xsi:type="dcterms:W3CDTF">2014-02-03T08:26:27Z</dcterms:modified>
</cp:coreProperties>
</file>